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Spartan" charset="1" panose="00000800000000000000"/>
      <p:regular r:id="rId17"/>
    </p:embeddedFont>
    <p:embeddedFont>
      <p:font typeface="Open Sans" charset="1" panose="020B0606030504020204"/>
      <p:regular r:id="rId18"/>
    </p:embeddedFont>
    <p:embeddedFont>
      <p:font typeface="Arimo Bold" charset="1" panose="020B0704020202020204"/>
      <p:regular r:id="rId19"/>
    </p:embeddedFont>
    <p:embeddedFont>
      <p:font typeface="Open Sans Bold" charset="1" panose="020B08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jpeg" Type="http://schemas.openxmlformats.org/officeDocument/2006/relationships/image"/><Relationship Id="rId7" Target="../media/image21.jpeg" Type="http://schemas.openxmlformats.org/officeDocument/2006/relationships/image"/><Relationship Id="rId8" Target="../media/image22.jpe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4.jpeg" Type="http://schemas.openxmlformats.org/officeDocument/2006/relationships/image"/><Relationship Id="rId5" Target="../media/VAGFxdsE_QU.mp4" Type="http://schemas.openxmlformats.org/officeDocument/2006/relationships/video"/><Relationship Id="rId6" Target="../media/VAGFxdsE_QU.mp4" Type="http://schemas.microsoft.com/office/2007/relationships/media"/><Relationship Id="rId7" Target="../media/image35.jpeg" Type="http://schemas.openxmlformats.org/officeDocument/2006/relationships/image"/><Relationship Id="rId8" Target="../media/VAGFxa-rYeI.mp4" Type="http://schemas.openxmlformats.org/officeDocument/2006/relationships/video"/><Relationship Id="rId9" Target="../media/VAGFxa-rYe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3475" y="0"/>
            <a:ext cx="20554950" cy="10287000"/>
            <a:chOff x="0" y="0"/>
            <a:chExt cx="274066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906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505489" y="1028700"/>
            <a:ext cx="12365876" cy="8116511"/>
          </a:xfrm>
          <a:custGeom>
            <a:avLst/>
            <a:gdLst/>
            <a:ahLst/>
            <a:cxnLst/>
            <a:rect r="r" b="b" t="t" l="l"/>
            <a:pathLst>
              <a:path h="8116511" w="12365876">
                <a:moveTo>
                  <a:pt x="0" y="0"/>
                </a:moveTo>
                <a:lnTo>
                  <a:pt x="12365876" y="0"/>
                </a:lnTo>
                <a:lnTo>
                  <a:pt x="12365876" y="8116511"/>
                </a:lnTo>
                <a:lnTo>
                  <a:pt x="0" y="8116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6734">
            <a:off x="972757" y="7798485"/>
            <a:ext cx="1408390" cy="1242904"/>
          </a:xfrm>
          <a:custGeom>
            <a:avLst/>
            <a:gdLst/>
            <a:ahLst/>
            <a:cxnLst/>
            <a:rect r="r" b="b" t="t" l="l"/>
            <a:pathLst>
              <a:path h="1242904" w="1408390">
                <a:moveTo>
                  <a:pt x="0" y="0"/>
                </a:moveTo>
                <a:lnTo>
                  <a:pt x="1408390" y="0"/>
                </a:lnTo>
                <a:lnTo>
                  <a:pt x="1408390" y="1242904"/>
                </a:lnTo>
                <a:lnTo>
                  <a:pt x="0" y="1242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6734">
            <a:off x="10456659" y="1488506"/>
            <a:ext cx="1408390" cy="1242904"/>
          </a:xfrm>
          <a:custGeom>
            <a:avLst/>
            <a:gdLst/>
            <a:ahLst/>
            <a:cxnLst/>
            <a:rect r="r" b="b" t="t" l="l"/>
            <a:pathLst>
              <a:path h="1242904" w="1408390">
                <a:moveTo>
                  <a:pt x="0" y="0"/>
                </a:moveTo>
                <a:lnTo>
                  <a:pt x="1408389" y="0"/>
                </a:lnTo>
                <a:lnTo>
                  <a:pt x="1408389" y="1242904"/>
                </a:lnTo>
                <a:lnTo>
                  <a:pt x="0" y="1242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06734">
            <a:off x="-929230" y="-768617"/>
            <a:ext cx="2297574" cy="2027609"/>
          </a:xfrm>
          <a:custGeom>
            <a:avLst/>
            <a:gdLst/>
            <a:ahLst/>
            <a:cxnLst/>
            <a:rect r="r" b="b" t="t" l="l"/>
            <a:pathLst>
              <a:path h="2027609" w="2297574">
                <a:moveTo>
                  <a:pt x="0" y="0"/>
                </a:moveTo>
                <a:lnTo>
                  <a:pt x="2297573" y="0"/>
                </a:lnTo>
                <a:lnTo>
                  <a:pt x="2297573" y="2027609"/>
                </a:lnTo>
                <a:lnTo>
                  <a:pt x="0" y="2027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06734">
            <a:off x="10202699" y="8687414"/>
            <a:ext cx="2567779" cy="2266065"/>
          </a:xfrm>
          <a:custGeom>
            <a:avLst/>
            <a:gdLst/>
            <a:ahLst/>
            <a:cxnLst/>
            <a:rect r="r" b="b" t="t" l="l"/>
            <a:pathLst>
              <a:path h="2266065" w="2567779">
                <a:moveTo>
                  <a:pt x="0" y="0"/>
                </a:moveTo>
                <a:lnTo>
                  <a:pt x="2567779" y="0"/>
                </a:lnTo>
                <a:lnTo>
                  <a:pt x="2567779" y="2266066"/>
                </a:lnTo>
                <a:lnTo>
                  <a:pt x="0" y="2266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14642">
            <a:off x="16230535" y="629547"/>
            <a:ext cx="1186223" cy="1424503"/>
          </a:xfrm>
          <a:custGeom>
            <a:avLst/>
            <a:gdLst/>
            <a:ahLst/>
            <a:cxnLst/>
            <a:rect r="r" b="b" t="t" l="l"/>
            <a:pathLst>
              <a:path h="1424503" w="1186223">
                <a:moveTo>
                  <a:pt x="0" y="0"/>
                </a:moveTo>
                <a:lnTo>
                  <a:pt x="1186223" y="0"/>
                </a:lnTo>
                <a:lnTo>
                  <a:pt x="1186223" y="1424503"/>
                </a:lnTo>
                <a:lnTo>
                  <a:pt x="0" y="1424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614155">
            <a:off x="2785850" y="8236649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614155">
            <a:off x="17103149" y="8911885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6" y="0"/>
                </a:lnTo>
                <a:lnTo>
                  <a:pt x="491596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94322">
            <a:off x="10085661" y="2729620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88483" y="3469138"/>
            <a:ext cx="6779924" cy="4788082"/>
          </a:xfrm>
          <a:custGeom>
            <a:avLst/>
            <a:gdLst/>
            <a:ahLst/>
            <a:cxnLst/>
            <a:rect r="r" b="b" t="t" l="l"/>
            <a:pathLst>
              <a:path h="4788082" w="6779924">
                <a:moveTo>
                  <a:pt x="0" y="0"/>
                </a:moveTo>
                <a:lnTo>
                  <a:pt x="6779924" y="0"/>
                </a:lnTo>
                <a:lnTo>
                  <a:pt x="6779924" y="4788082"/>
                </a:lnTo>
                <a:lnTo>
                  <a:pt x="0" y="47880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51217" y="3748693"/>
            <a:ext cx="9809636" cy="2676525"/>
            <a:chOff x="0" y="0"/>
            <a:chExt cx="13079515" cy="35687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13079515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4A97"/>
                  </a:solidFill>
                  <a:latin typeface="League Spartan"/>
                </a:rPr>
                <a:t>SafeHand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90750"/>
              <a:ext cx="13079515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Press the button in times of need.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Your safety is our prirority.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799676" y="6425218"/>
            <a:ext cx="2329961" cy="97435"/>
          </a:xfrm>
          <a:custGeom>
            <a:avLst/>
            <a:gdLst/>
            <a:ahLst/>
            <a:cxnLst/>
            <a:rect r="r" b="b" t="t" l="l"/>
            <a:pathLst>
              <a:path h="97435" w="2329961">
                <a:moveTo>
                  <a:pt x="0" y="0"/>
                </a:moveTo>
                <a:lnTo>
                  <a:pt x="2329961" y="0"/>
                </a:lnTo>
                <a:lnTo>
                  <a:pt x="2329961" y="97435"/>
                </a:lnTo>
                <a:lnTo>
                  <a:pt x="0" y="974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01551" y="3748693"/>
            <a:ext cx="1781663" cy="1338263"/>
          </a:xfrm>
          <a:custGeom>
            <a:avLst/>
            <a:gdLst/>
            <a:ahLst/>
            <a:cxnLst/>
            <a:rect r="r" b="b" t="t" l="l"/>
            <a:pathLst>
              <a:path h="1338263" w="1781663">
                <a:moveTo>
                  <a:pt x="0" y="0"/>
                </a:moveTo>
                <a:lnTo>
                  <a:pt x="1781663" y="0"/>
                </a:lnTo>
                <a:lnTo>
                  <a:pt x="1781663" y="1338263"/>
                </a:lnTo>
                <a:lnTo>
                  <a:pt x="0" y="133826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3475" y="0"/>
            <a:ext cx="20554950" cy="10287000"/>
            <a:chOff x="0" y="0"/>
            <a:chExt cx="274066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906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1283571">
            <a:off x="2652773" y="294060"/>
            <a:ext cx="12982455" cy="9698881"/>
          </a:xfrm>
          <a:custGeom>
            <a:avLst/>
            <a:gdLst/>
            <a:ahLst/>
            <a:cxnLst/>
            <a:rect r="r" b="b" t="t" l="l"/>
            <a:pathLst>
              <a:path h="9698881" w="12982455">
                <a:moveTo>
                  <a:pt x="12982454" y="0"/>
                </a:moveTo>
                <a:lnTo>
                  <a:pt x="0" y="0"/>
                </a:lnTo>
                <a:lnTo>
                  <a:pt x="0" y="9698880"/>
                </a:lnTo>
                <a:lnTo>
                  <a:pt x="12982454" y="9698880"/>
                </a:lnTo>
                <a:lnTo>
                  <a:pt x="129824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6734">
            <a:off x="-316787" y="-1712252"/>
            <a:ext cx="3507321" cy="3095210"/>
          </a:xfrm>
          <a:custGeom>
            <a:avLst/>
            <a:gdLst/>
            <a:ahLst/>
            <a:cxnLst/>
            <a:rect r="r" b="b" t="t" l="l"/>
            <a:pathLst>
              <a:path h="3095210" w="3507321">
                <a:moveTo>
                  <a:pt x="0" y="0"/>
                </a:moveTo>
                <a:lnTo>
                  <a:pt x="3507321" y="0"/>
                </a:lnTo>
                <a:lnTo>
                  <a:pt x="3507321" y="3095210"/>
                </a:lnTo>
                <a:lnTo>
                  <a:pt x="0" y="3095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6734">
            <a:off x="16354914" y="5366452"/>
            <a:ext cx="3866172" cy="3411897"/>
          </a:xfrm>
          <a:custGeom>
            <a:avLst/>
            <a:gdLst/>
            <a:ahLst/>
            <a:cxnLst/>
            <a:rect r="r" b="b" t="t" l="l"/>
            <a:pathLst>
              <a:path h="3411897" w="3866172">
                <a:moveTo>
                  <a:pt x="0" y="0"/>
                </a:moveTo>
                <a:lnTo>
                  <a:pt x="3866172" y="0"/>
                </a:lnTo>
                <a:lnTo>
                  <a:pt x="3866172" y="3411897"/>
                </a:lnTo>
                <a:lnTo>
                  <a:pt x="0" y="3411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47047" y="7200900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81075" y="-2077598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70637" y="2037202"/>
            <a:ext cx="8912432" cy="6979783"/>
          </a:xfrm>
          <a:custGeom>
            <a:avLst/>
            <a:gdLst/>
            <a:ahLst/>
            <a:cxnLst/>
            <a:rect r="r" b="b" t="t" l="l"/>
            <a:pathLst>
              <a:path h="6979783" w="8912432">
                <a:moveTo>
                  <a:pt x="0" y="0"/>
                </a:moveTo>
                <a:lnTo>
                  <a:pt x="8912432" y="0"/>
                </a:lnTo>
                <a:lnTo>
                  <a:pt x="8912432" y="6979783"/>
                </a:lnTo>
                <a:lnTo>
                  <a:pt x="0" y="69797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6873" y="2137287"/>
            <a:ext cx="6537981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4A97"/>
                </a:solidFill>
                <a:latin typeface="League Spartan"/>
              </a:rPr>
              <a:t>Unapređenje tehnologije hardvera.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</a:rPr>
              <a:t>BLE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pen Sans"/>
              </a:rPr>
              <a:t>Standalone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83144" y="3032637"/>
            <a:ext cx="345616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4A97"/>
                </a:solidFill>
                <a:latin typeface="League Spartan"/>
              </a:rPr>
              <a:t>Live deljenje lokacije.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806734">
            <a:off x="1479831" y="4114559"/>
            <a:ext cx="1784994" cy="1575257"/>
          </a:xfrm>
          <a:custGeom>
            <a:avLst/>
            <a:gdLst/>
            <a:ahLst/>
            <a:cxnLst/>
            <a:rect r="r" b="b" t="t" l="l"/>
            <a:pathLst>
              <a:path h="1575257" w="1784994">
                <a:moveTo>
                  <a:pt x="0" y="0"/>
                </a:moveTo>
                <a:lnTo>
                  <a:pt x="1784994" y="0"/>
                </a:lnTo>
                <a:lnTo>
                  <a:pt x="1784994" y="1575257"/>
                </a:lnTo>
                <a:lnTo>
                  <a:pt x="0" y="15752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935111">
            <a:off x="14642831" y="1604884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935111">
            <a:off x="13593589" y="8115760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935111">
            <a:off x="5049460" y="6364707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6" y="0"/>
                </a:lnTo>
                <a:lnTo>
                  <a:pt x="491596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297063" y="691030"/>
            <a:ext cx="116938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League Spartan"/>
              </a:rPr>
              <a:t>Planovi za unapređenje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60618" y="6729095"/>
            <a:ext cx="409868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4A97"/>
                </a:solidFill>
                <a:latin typeface="League Spartan"/>
              </a:rPr>
              <a:t>Zahtev za kreiranje kontakta od poverenja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9182" y="6365806"/>
            <a:ext cx="3997886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4A97"/>
                </a:solidFill>
                <a:latin typeface="League Spartan"/>
              </a:rPr>
              <a:t>Obučavanje LLM nad većim skupom podataka i saveta šta raditi u ovako osetljivim situacijama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5377" y="-54691"/>
            <a:ext cx="20554950" cy="10287000"/>
            <a:chOff x="0" y="0"/>
            <a:chExt cx="274066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906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155377" y="7300641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87092" y="919318"/>
            <a:ext cx="12704821" cy="8338982"/>
          </a:xfrm>
          <a:custGeom>
            <a:avLst/>
            <a:gdLst/>
            <a:ahLst/>
            <a:cxnLst/>
            <a:rect r="r" b="b" t="t" l="l"/>
            <a:pathLst>
              <a:path h="8338982" w="12704821">
                <a:moveTo>
                  <a:pt x="0" y="0"/>
                </a:moveTo>
                <a:lnTo>
                  <a:pt x="12704821" y="0"/>
                </a:lnTo>
                <a:lnTo>
                  <a:pt x="12704821" y="8338982"/>
                </a:lnTo>
                <a:lnTo>
                  <a:pt x="0" y="8338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3142" y="2188238"/>
            <a:ext cx="7580462" cy="6591706"/>
          </a:xfrm>
          <a:custGeom>
            <a:avLst/>
            <a:gdLst/>
            <a:ahLst/>
            <a:cxnLst/>
            <a:rect r="r" b="b" t="t" l="l"/>
            <a:pathLst>
              <a:path h="6591706" w="7580462">
                <a:moveTo>
                  <a:pt x="0" y="0"/>
                </a:moveTo>
                <a:lnTo>
                  <a:pt x="7580462" y="0"/>
                </a:lnTo>
                <a:lnTo>
                  <a:pt x="7580462" y="6591706"/>
                </a:lnTo>
                <a:lnTo>
                  <a:pt x="0" y="6591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06734">
            <a:off x="-1127168" y="-1272318"/>
            <a:ext cx="3507321" cy="3095210"/>
          </a:xfrm>
          <a:custGeom>
            <a:avLst/>
            <a:gdLst/>
            <a:ahLst/>
            <a:cxnLst/>
            <a:rect r="r" b="b" t="t" l="l"/>
            <a:pathLst>
              <a:path h="3095210" w="3507321">
                <a:moveTo>
                  <a:pt x="0" y="0"/>
                </a:moveTo>
                <a:lnTo>
                  <a:pt x="3507320" y="0"/>
                </a:lnTo>
                <a:lnTo>
                  <a:pt x="3507320" y="3095210"/>
                </a:lnTo>
                <a:lnTo>
                  <a:pt x="0" y="3095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06734">
            <a:off x="15367127" y="7758965"/>
            <a:ext cx="4399910" cy="3882921"/>
          </a:xfrm>
          <a:custGeom>
            <a:avLst/>
            <a:gdLst/>
            <a:ahLst/>
            <a:cxnLst/>
            <a:rect r="r" b="b" t="t" l="l"/>
            <a:pathLst>
              <a:path h="3882921" w="4399910">
                <a:moveTo>
                  <a:pt x="0" y="0"/>
                </a:moveTo>
                <a:lnTo>
                  <a:pt x="4399910" y="0"/>
                </a:lnTo>
                <a:lnTo>
                  <a:pt x="4399910" y="3882921"/>
                </a:lnTo>
                <a:lnTo>
                  <a:pt x="0" y="38829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403696" y="3910540"/>
            <a:ext cx="9910763" cy="2090615"/>
            <a:chOff x="0" y="0"/>
            <a:chExt cx="13214351" cy="278748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3214351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44"/>
                </a:lnSpc>
              </a:pPr>
              <a:r>
                <a:rPr lang="en-US" sz="8454">
                  <a:solidFill>
                    <a:srgbClr val="000000"/>
                  </a:solidFill>
                  <a:latin typeface="League Spartan"/>
                </a:rPr>
                <a:t>Hvala na pažnji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974586" y="1950980"/>
              <a:ext cx="8706607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Open Sans"/>
                </a:rPr>
                <a:t>Pitanja?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414642">
            <a:off x="15225594" y="1120360"/>
            <a:ext cx="1186223" cy="1424503"/>
          </a:xfrm>
          <a:custGeom>
            <a:avLst/>
            <a:gdLst/>
            <a:ahLst/>
            <a:cxnLst/>
            <a:rect r="r" b="b" t="t" l="l"/>
            <a:pathLst>
              <a:path h="1424503" w="1186223">
                <a:moveTo>
                  <a:pt x="0" y="0"/>
                </a:moveTo>
                <a:lnTo>
                  <a:pt x="1186222" y="0"/>
                </a:lnTo>
                <a:lnTo>
                  <a:pt x="1186222" y="1424503"/>
                </a:lnTo>
                <a:lnTo>
                  <a:pt x="0" y="14245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499620">
            <a:off x="14311128" y="1114519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6" y="0"/>
                </a:lnTo>
                <a:lnTo>
                  <a:pt x="491596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499620">
            <a:off x="2637252" y="7918912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6" y="0"/>
                </a:lnTo>
                <a:lnTo>
                  <a:pt x="491596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22227">
            <a:off x="6586351" y="1196689"/>
            <a:ext cx="1186223" cy="1424503"/>
          </a:xfrm>
          <a:custGeom>
            <a:avLst/>
            <a:gdLst/>
            <a:ahLst/>
            <a:cxnLst/>
            <a:rect r="r" b="b" t="t" l="l"/>
            <a:pathLst>
              <a:path h="1424503" w="1186223">
                <a:moveTo>
                  <a:pt x="0" y="0"/>
                </a:moveTo>
                <a:lnTo>
                  <a:pt x="1186223" y="0"/>
                </a:lnTo>
                <a:lnTo>
                  <a:pt x="1186223" y="1424503"/>
                </a:lnTo>
                <a:lnTo>
                  <a:pt x="0" y="14245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3475" y="0"/>
            <a:ext cx="20554950" cy="10287000"/>
            <a:chOff x="0" y="0"/>
            <a:chExt cx="274066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906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52425" y="7200900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572145" y="3675478"/>
            <a:ext cx="3894053" cy="389403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21802" y="3675478"/>
            <a:ext cx="3894053" cy="389403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196974" y="3675478"/>
            <a:ext cx="3894053" cy="389403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03" t="-35209" r="-70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609617" y="6636366"/>
            <a:ext cx="3819108" cy="1313155"/>
            <a:chOff x="0" y="0"/>
            <a:chExt cx="588890" cy="2024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8890" cy="202483"/>
            </a:xfrm>
            <a:custGeom>
              <a:avLst/>
              <a:gdLst/>
              <a:ahLst/>
              <a:cxnLst/>
              <a:rect r="r" b="b" t="t" l="l"/>
              <a:pathLst>
                <a:path h="202483" w="588890">
                  <a:moveTo>
                    <a:pt x="101241" y="0"/>
                  </a:moveTo>
                  <a:lnTo>
                    <a:pt x="487649" y="0"/>
                  </a:lnTo>
                  <a:cubicBezTo>
                    <a:pt x="543563" y="0"/>
                    <a:pt x="588890" y="45327"/>
                    <a:pt x="588890" y="101241"/>
                  </a:cubicBezTo>
                  <a:lnTo>
                    <a:pt x="588890" y="101241"/>
                  </a:lnTo>
                  <a:cubicBezTo>
                    <a:pt x="588890" y="128092"/>
                    <a:pt x="578224" y="153843"/>
                    <a:pt x="559237" y="172830"/>
                  </a:cubicBezTo>
                  <a:cubicBezTo>
                    <a:pt x="540251" y="191816"/>
                    <a:pt x="514500" y="202483"/>
                    <a:pt x="487649" y="202483"/>
                  </a:cubicBezTo>
                  <a:lnTo>
                    <a:pt x="101241" y="202483"/>
                  </a:lnTo>
                  <a:cubicBezTo>
                    <a:pt x="74391" y="202483"/>
                    <a:pt x="48639" y="191816"/>
                    <a:pt x="29653" y="172830"/>
                  </a:cubicBezTo>
                  <a:cubicBezTo>
                    <a:pt x="10666" y="153843"/>
                    <a:pt x="0" y="128092"/>
                    <a:pt x="0" y="101241"/>
                  </a:cubicBezTo>
                  <a:lnTo>
                    <a:pt x="0" y="101241"/>
                  </a:lnTo>
                  <a:cubicBezTo>
                    <a:pt x="0" y="74391"/>
                    <a:pt x="10666" y="48639"/>
                    <a:pt x="29653" y="29653"/>
                  </a:cubicBezTo>
                  <a:cubicBezTo>
                    <a:pt x="48639" y="10666"/>
                    <a:pt x="74391" y="0"/>
                    <a:pt x="101241" y="0"/>
                  </a:cubicBezTo>
                  <a:close/>
                </a:path>
              </a:pathLst>
            </a:custGeom>
            <a:solidFill>
              <a:srgbClr val="FFCD3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588890" cy="26915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mo Bold"/>
                </a:rPr>
                <a:t>Nemanja Šimšić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295033" y="6636366"/>
            <a:ext cx="3697933" cy="1313155"/>
            <a:chOff x="0" y="0"/>
            <a:chExt cx="570205" cy="2024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0205" cy="202483"/>
            </a:xfrm>
            <a:custGeom>
              <a:avLst/>
              <a:gdLst/>
              <a:ahLst/>
              <a:cxnLst/>
              <a:rect r="r" b="b" t="t" l="l"/>
              <a:pathLst>
                <a:path h="202483" w="570205">
                  <a:moveTo>
                    <a:pt x="101241" y="0"/>
                  </a:moveTo>
                  <a:lnTo>
                    <a:pt x="468964" y="0"/>
                  </a:lnTo>
                  <a:cubicBezTo>
                    <a:pt x="524878" y="0"/>
                    <a:pt x="570205" y="45327"/>
                    <a:pt x="570205" y="101241"/>
                  </a:cubicBezTo>
                  <a:lnTo>
                    <a:pt x="570205" y="101241"/>
                  </a:lnTo>
                  <a:cubicBezTo>
                    <a:pt x="570205" y="128092"/>
                    <a:pt x="559539" y="153843"/>
                    <a:pt x="540552" y="172830"/>
                  </a:cubicBezTo>
                  <a:cubicBezTo>
                    <a:pt x="521566" y="191816"/>
                    <a:pt x="495815" y="202483"/>
                    <a:pt x="468964" y="202483"/>
                  </a:cubicBezTo>
                  <a:lnTo>
                    <a:pt x="101241" y="202483"/>
                  </a:lnTo>
                  <a:cubicBezTo>
                    <a:pt x="74391" y="202483"/>
                    <a:pt x="48639" y="191816"/>
                    <a:pt x="29653" y="172830"/>
                  </a:cubicBezTo>
                  <a:cubicBezTo>
                    <a:pt x="10666" y="153843"/>
                    <a:pt x="0" y="128092"/>
                    <a:pt x="0" y="101241"/>
                  </a:cubicBezTo>
                  <a:lnTo>
                    <a:pt x="0" y="101241"/>
                  </a:lnTo>
                  <a:cubicBezTo>
                    <a:pt x="0" y="74391"/>
                    <a:pt x="10666" y="48639"/>
                    <a:pt x="29653" y="29653"/>
                  </a:cubicBezTo>
                  <a:cubicBezTo>
                    <a:pt x="48639" y="10666"/>
                    <a:pt x="74391" y="0"/>
                    <a:pt x="101241" y="0"/>
                  </a:cubicBezTo>
                  <a:close/>
                </a:path>
              </a:pathLst>
            </a:custGeom>
            <a:solidFill>
              <a:srgbClr val="FF4A9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570205" cy="2786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EFA"/>
                  </a:solidFill>
                  <a:latin typeface="Arimo Bold"/>
                </a:rPr>
                <a:t>Danica Gazdić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19862" y="6636366"/>
            <a:ext cx="3697933" cy="1313155"/>
            <a:chOff x="0" y="0"/>
            <a:chExt cx="570205" cy="2024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70205" cy="202483"/>
            </a:xfrm>
            <a:custGeom>
              <a:avLst/>
              <a:gdLst/>
              <a:ahLst/>
              <a:cxnLst/>
              <a:rect r="r" b="b" t="t" l="l"/>
              <a:pathLst>
                <a:path h="202483" w="570205">
                  <a:moveTo>
                    <a:pt x="101241" y="0"/>
                  </a:moveTo>
                  <a:lnTo>
                    <a:pt x="468964" y="0"/>
                  </a:lnTo>
                  <a:cubicBezTo>
                    <a:pt x="524878" y="0"/>
                    <a:pt x="570205" y="45327"/>
                    <a:pt x="570205" y="101241"/>
                  </a:cubicBezTo>
                  <a:lnTo>
                    <a:pt x="570205" y="101241"/>
                  </a:lnTo>
                  <a:cubicBezTo>
                    <a:pt x="570205" y="128092"/>
                    <a:pt x="559539" y="153843"/>
                    <a:pt x="540552" y="172830"/>
                  </a:cubicBezTo>
                  <a:cubicBezTo>
                    <a:pt x="521566" y="191816"/>
                    <a:pt x="495815" y="202483"/>
                    <a:pt x="468964" y="202483"/>
                  </a:cubicBezTo>
                  <a:lnTo>
                    <a:pt x="101241" y="202483"/>
                  </a:lnTo>
                  <a:cubicBezTo>
                    <a:pt x="74391" y="202483"/>
                    <a:pt x="48639" y="191816"/>
                    <a:pt x="29653" y="172830"/>
                  </a:cubicBezTo>
                  <a:cubicBezTo>
                    <a:pt x="10666" y="153843"/>
                    <a:pt x="0" y="128092"/>
                    <a:pt x="0" y="101241"/>
                  </a:cubicBezTo>
                  <a:lnTo>
                    <a:pt x="0" y="101241"/>
                  </a:lnTo>
                  <a:cubicBezTo>
                    <a:pt x="0" y="74391"/>
                    <a:pt x="10666" y="48639"/>
                    <a:pt x="29653" y="29653"/>
                  </a:cubicBezTo>
                  <a:cubicBezTo>
                    <a:pt x="48639" y="10666"/>
                    <a:pt x="74391" y="0"/>
                    <a:pt x="101241" y="0"/>
                  </a:cubicBezTo>
                  <a:close/>
                </a:path>
              </a:pathLst>
            </a:custGeom>
            <a:solidFill>
              <a:srgbClr val="FFCD3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570205" cy="2786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rimo Bold"/>
                </a:rPr>
                <a:t>Miloš Obradović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42772" y="1028700"/>
            <a:ext cx="1580245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4"/>
              </a:lnSpc>
            </a:pPr>
            <a:r>
              <a:rPr lang="en-US" sz="8454">
                <a:solidFill>
                  <a:srgbClr val="000000"/>
                </a:solidFill>
                <a:latin typeface="League Spartan"/>
              </a:rPr>
              <a:t>Ko smo mi?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806734">
            <a:off x="16151593" y="7833558"/>
            <a:ext cx="4059840" cy="3582809"/>
          </a:xfrm>
          <a:custGeom>
            <a:avLst/>
            <a:gdLst/>
            <a:ahLst/>
            <a:cxnLst/>
            <a:rect r="r" b="b" t="t" l="l"/>
            <a:pathLst>
              <a:path h="3582809" w="4059840">
                <a:moveTo>
                  <a:pt x="0" y="0"/>
                </a:moveTo>
                <a:lnTo>
                  <a:pt x="4059841" y="0"/>
                </a:lnTo>
                <a:lnTo>
                  <a:pt x="4059841" y="3582810"/>
                </a:lnTo>
                <a:lnTo>
                  <a:pt x="0" y="3582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806734">
            <a:off x="-3030093" y="1806790"/>
            <a:ext cx="4059840" cy="3582809"/>
          </a:xfrm>
          <a:custGeom>
            <a:avLst/>
            <a:gdLst/>
            <a:ahLst/>
            <a:cxnLst/>
            <a:rect r="r" b="b" t="t" l="l"/>
            <a:pathLst>
              <a:path h="3582809" w="4059840">
                <a:moveTo>
                  <a:pt x="0" y="0"/>
                </a:moveTo>
                <a:lnTo>
                  <a:pt x="4059840" y="0"/>
                </a:lnTo>
                <a:lnTo>
                  <a:pt x="4059840" y="3582809"/>
                </a:lnTo>
                <a:lnTo>
                  <a:pt x="0" y="3582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806734">
            <a:off x="16885150" y="6746123"/>
            <a:ext cx="1784994" cy="1575257"/>
          </a:xfrm>
          <a:custGeom>
            <a:avLst/>
            <a:gdLst/>
            <a:ahLst/>
            <a:cxnLst/>
            <a:rect r="r" b="b" t="t" l="l"/>
            <a:pathLst>
              <a:path h="1575257" w="1784994">
                <a:moveTo>
                  <a:pt x="0" y="0"/>
                </a:moveTo>
                <a:lnTo>
                  <a:pt x="1784994" y="0"/>
                </a:lnTo>
                <a:lnTo>
                  <a:pt x="1784994" y="1575257"/>
                </a:lnTo>
                <a:lnTo>
                  <a:pt x="0" y="15752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261138">
            <a:off x="16617430" y="2609139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6" y="0"/>
                </a:lnTo>
                <a:lnTo>
                  <a:pt x="491596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3742905">
            <a:off x="1144852" y="2700475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6" y="0"/>
                </a:lnTo>
                <a:lnTo>
                  <a:pt x="491596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4205151">
            <a:off x="16065401" y="7458522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6" y="0"/>
                </a:lnTo>
                <a:lnTo>
                  <a:pt x="491596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3475" y="0"/>
            <a:ext cx="20554950" cy="10287000"/>
            <a:chOff x="0" y="0"/>
            <a:chExt cx="274066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906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2575844">
            <a:off x="3950559" y="375517"/>
            <a:ext cx="10386883" cy="9535966"/>
          </a:xfrm>
          <a:custGeom>
            <a:avLst/>
            <a:gdLst/>
            <a:ahLst/>
            <a:cxnLst/>
            <a:rect r="r" b="b" t="t" l="l"/>
            <a:pathLst>
              <a:path h="9535966" w="10386883">
                <a:moveTo>
                  <a:pt x="0" y="0"/>
                </a:moveTo>
                <a:lnTo>
                  <a:pt x="10386882" y="0"/>
                </a:lnTo>
                <a:lnTo>
                  <a:pt x="10386882" y="9535966"/>
                </a:lnTo>
                <a:lnTo>
                  <a:pt x="0" y="9535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6734">
            <a:off x="340279" y="-1164697"/>
            <a:ext cx="3507321" cy="3095210"/>
          </a:xfrm>
          <a:custGeom>
            <a:avLst/>
            <a:gdLst/>
            <a:ahLst/>
            <a:cxnLst/>
            <a:rect r="r" b="b" t="t" l="l"/>
            <a:pathLst>
              <a:path h="3095210" w="3507321">
                <a:moveTo>
                  <a:pt x="0" y="0"/>
                </a:moveTo>
                <a:lnTo>
                  <a:pt x="3507321" y="0"/>
                </a:lnTo>
                <a:lnTo>
                  <a:pt x="3507321" y="3095211"/>
                </a:lnTo>
                <a:lnTo>
                  <a:pt x="0" y="3095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6734">
            <a:off x="13829395" y="2442567"/>
            <a:ext cx="1408390" cy="1242904"/>
          </a:xfrm>
          <a:custGeom>
            <a:avLst/>
            <a:gdLst/>
            <a:ahLst/>
            <a:cxnLst/>
            <a:rect r="r" b="b" t="t" l="l"/>
            <a:pathLst>
              <a:path h="1242904" w="1408390">
                <a:moveTo>
                  <a:pt x="0" y="0"/>
                </a:moveTo>
                <a:lnTo>
                  <a:pt x="1408390" y="0"/>
                </a:lnTo>
                <a:lnTo>
                  <a:pt x="1408390" y="1242904"/>
                </a:lnTo>
                <a:lnTo>
                  <a:pt x="0" y="12429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06734">
            <a:off x="1389745" y="5069205"/>
            <a:ext cx="1408390" cy="1242904"/>
          </a:xfrm>
          <a:custGeom>
            <a:avLst/>
            <a:gdLst/>
            <a:ahLst/>
            <a:cxnLst/>
            <a:rect r="r" b="b" t="t" l="l"/>
            <a:pathLst>
              <a:path h="1242904" w="1408390">
                <a:moveTo>
                  <a:pt x="0" y="0"/>
                </a:moveTo>
                <a:lnTo>
                  <a:pt x="1408390" y="0"/>
                </a:lnTo>
                <a:lnTo>
                  <a:pt x="1408390" y="1242904"/>
                </a:lnTo>
                <a:lnTo>
                  <a:pt x="0" y="12429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14642">
            <a:off x="7849010" y="825299"/>
            <a:ext cx="1547023" cy="1857779"/>
          </a:xfrm>
          <a:custGeom>
            <a:avLst/>
            <a:gdLst/>
            <a:ahLst/>
            <a:cxnLst/>
            <a:rect r="r" b="b" t="t" l="l"/>
            <a:pathLst>
              <a:path h="1857779" w="1547023">
                <a:moveTo>
                  <a:pt x="0" y="0"/>
                </a:moveTo>
                <a:lnTo>
                  <a:pt x="1547023" y="0"/>
                </a:lnTo>
                <a:lnTo>
                  <a:pt x="1547023" y="1857779"/>
                </a:lnTo>
                <a:lnTo>
                  <a:pt x="0" y="1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614155">
            <a:off x="15642487" y="1387298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614155">
            <a:off x="782902" y="3837055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6" y="0"/>
                </a:lnTo>
                <a:lnTo>
                  <a:pt x="491596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987309">
            <a:off x="5984137" y="8552848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06734">
            <a:off x="13955199" y="8257676"/>
            <a:ext cx="3866172" cy="3411897"/>
          </a:xfrm>
          <a:custGeom>
            <a:avLst/>
            <a:gdLst/>
            <a:ahLst/>
            <a:cxnLst/>
            <a:rect r="r" b="b" t="t" l="l"/>
            <a:pathLst>
              <a:path h="3411897" w="3866172">
                <a:moveTo>
                  <a:pt x="0" y="0"/>
                </a:moveTo>
                <a:lnTo>
                  <a:pt x="3866172" y="0"/>
                </a:lnTo>
                <a:lnTo>
                  <a:pt x="3866172" y="3411897"/>
                </a:lnTo>
                <a:lnTo>
                  <a:pt x="0" y="3411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47047" y="7200900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21830" y="3749471"/>
            <a:ext cx="10244339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4"/>
              </a:lnSpc>
            </a:pPr>
            <a:r>
              <a:rPr lang="en-US" sz="8454">
                <a:solidFill>
                  <a:srgbClr val="000000"/>
                </a:solidFill>
                <a:latin typeface="League Spartan"/>
              </a:rPr>
              <a:t>Ideja iza SafeHand-a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718562" y="-2817339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777889" y="6256000"/>
            <a:ext cx="6732222" cy="281529"/>
          </a:xfrm>
          <a:custGeom>
            <a:avLst/>
            <a:gdLst/>
            <a:ahLst/>
            <a:cxnLst/>
            <a:rect r="r" b="b" t="t" l="l"/>
            <a:pathLst>
              <a:path h="281529" w="6732222">
                <a:moveTo>
                  <a:pt x="0" y="0"/>
                </a:moveTo>
                <a:lnTo>
                  <a:pt x="6732222" y="0"/>
                </a:lnTo>
                <a:lnTo>
                  <a:pt x="6732222" y="281529"/>
                </a:lnTo>
                <a:lnTo>
                  <a:pt x="0" y="28152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3475" y="0"/>
            <a:ext cx="20554950" cy="10287000"/>
            <a:chOff x="0" y="0"/>
            <a:chExt cx="274066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906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806734">
            <a:off x="5801872" y="-1249577"/>
            <a:ext cx="3782312" cy="3337890"/>
          </a:xfrm>
          <a:custGeom>
            <a:avLst/>
            <a:gdLst/>
            <a:ahLst/>
            <a:cxnLst/>
            <a:rect r="r" b="b" t="t" l="l"/>
            <a:pathLst>
              <a:path h="3337890" w="3782312">
                <a:moveTo>
                  <a:pt x="0" y="0"/>
                </a:moveTo>
                <a:lnTo>
                  <a:pt x="3782312" y="0"/>
                </a:lnTo>
                <a:lnTo>
                  <a:pt x="3782312" y="3337891"/>
                </a:lnTo>
                <a:lnTo>
                  <a:pt x="0" y="3337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6734">
            <a:off x="-2014888" y="4051116"/>
            <a:ext cx="3507321" cy="3095210"/>
          </a:xfrm>
          <a:custGeom>
            <a:avLst/>
            <a:gdLst/>
            <a:ahLst/>
            <a:cxnLst/>
            <a:rect r="r" b="b" t="t" l="l"/>
            <a:pathLst>
              <a:path h="3095210" w="3507321">
                <a:moveTo>
                  <a:pt x="0" y="0"/>
                </a:moveTo>
                <a:lnTo>
                  <a:pt x="3507321" y="0"/>
                </a:lnTo>
                <a:lnTo>
                  <a:pt x="3507321" y="3095210"/>
                </a:lnTo>
                <a:lnTo>
                  <a:pt x="0" y="3095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4642">
            <a:off x="17191206" y="1094890"/>
            <a:ext cx="1186223" cy="1424503"/>
          </a:xfrm>
          <a:custGeom>
            <a:avLst/>
            <a:gdLst/>
            <a:ahLst/>
            <a:cxnLst/>
            <a:rect r="r" b="b" t="t" l="l"/>
            <a:pathLst>
              <a:path h="1424503" w="1186223">
                <a:moveTo>
                  <a:pt x="0" y="0"/>
                </a:moveTo>
                <a:lnTo>
                  <a:pt x="1186222" y="0"/>
                </a:lnTo>
                <a:lnTo>
                  <a:pt x="1186222" y="1424503"/>
                </a:lnTo>
                <a:lnTo>
                  <a:pt x="0" y="1424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851463">
            <a:off x="332734" y="2717805"/>
            <a:ext cx="1186223" cy="1424503"/>
          </a:xfrm>
          <a:custGeom>
            <a:avLst/>
            <a:gdLst/>
            <a:ahLst/>
            <a:cxnLst/>
            <a:rect r="r" b="b" t="t" l="l"/>
            <a:pathLst>
              <a:path h="1424503" w="1186223">
                <a:moveTo>
                  <a:pt x="0" y="0"/>
                </a:moveTo>
                <a:lnTo>
                  <a:pt x="1186223" y="0"/>
                </a:lnTo>
                <a:lnTo>
                  <a:pt x="1186223" y="1424503"/>
                </a:lnTo>
                <a:lnTo>
                  <a:pt x="0" y="1424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20985" y="99935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567421">
            <a:off x="17013502" y="4920502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6" y="0"/>
                </a:lnTo>
                <a:lnTo>
                  <a:pt x="491596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81687" y="6171381"/>
            <a:ext cx="5652560" cy="4439829"/>
          </a:xfrm>
          <a:custGeom>
            <a:avLst/>
            <a:gdLst/>
            <a:ahLst/>
            <a:cxnLst/>
            <a:rect r="r" b="b" t="t" l="l"/>
            <a:pathLst>
              <a:path h="4439829" w="5652560">
                <a:moveTo>
                  <a:pt x="0" y="0"/>
                </a:moveTo>
                <a:lnTo>
                  <a:pt x="5652560" y="0"/>
                </a:lnTo>
                <a:lnTo>
                  <a:pt x="5652560" y="4439829"/>
                </a:lnTo>
                <a:lnTo>
                  <a:pt x="0" y="44398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410275" y="-1492899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855482" y="2407404"/>
            <a:ext cx="12577036" cy="6395117"/>
            <a:chOff x="0" y="0"/>
            <a:chExt cx="16769382" cy="852682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525"/>
              <a:ext cx="16769382" cy="3990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91"/>
                </a:lnSpc>
              </a:pPr>
              <a:r>
                <a:rPr lang="en-US" sz="6576">
                  <a:solidFill>
                    <a:srgbClr val="000000"/>
                  </a:solidFill>
                  <a:latin typeface="League Spartan"/>
                </a:rPr>
                <a:t>O NASILJU P</a:t>
              </a:r>
              <a:r>
                <a:rPr lang="en-US" sz="6576">
                  <a:solidFill>
                    <a:srgbClr val="000000"/>
                  </a:solidFill>
                  <a:latin typeface="League Spartan"/>
                </a:rPr>
                <a:t>REMA ŽENAMA I DEVOJČICAMA U JAVNOM PROSTORU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51040"/>
              <a:ext cx="16769382" cy="4275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52"/>
                </a:lnSpc>
              </a:pPr>
              <a:r>
                <a:rPr lang="en-US" sz="2608">
                  <a:solidFill>
                    <a:srgbClr val="000000"/>
                  </a:solidFill>
                  <a:latin typeface="Open Sans"/>
                </a:rPr>
                <a:t>“Nasilje prema ženama i devojčicama na javnim mestima, ali i strah od ovog nasilja, ograničava njihovu slobodu kretanja. To smanjuj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e 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nji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h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ovu sposobnos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t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 da 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s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e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obr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a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zuju, 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r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a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d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e i učestvuju u javnom životu, što se n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e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g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a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tivno o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d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ražava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na njih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o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vo u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k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upno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zdravlje i do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b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r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o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bi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t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 živo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t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a u društven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o</a:t>
              </a:r>
              <a:r>
                <a:rPr lang="en-US" sz="2608">
                  <a:solidFill>
                    <a:srgbClr val="000000"/>
                  </a:solidFill>
                  <a:latin typeface="Open Sans"/>
                </a:rPr>
                <a:t>j zajednici.”</a:t>
              </a:r>
            </a:p>
            <a:p>
              <a:pPr algn="just">
                <a:lnSpc>
                  <a:spcPts val="3652"/>
                </a:lnSpc>
              </a:pPr>
            </a:p>
            <a:p>
              <a:pPr algn="just">
                <a:lnSpc>
                  <a:spcPts val="3652"/>
                </a:lnSpc>
              </a:pPr>
              <a:r>
                <a:rPr lang="en-US" sz="2608">
                  <a:solidFill>
                    <a:srgbClr val="000000"/>
                  </a:solidFill>
                  <a:latin typeface="Open Sans"/>
                </a:rPr>
                <a:t>Samim time, odlučujemo se za Temu 6: “Smanjenje porasta broja nasilja nad ženama u javnom prostoru, pogotovu na ulici, parkovima, autobusima.”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3475" y="0"/>
            <a:ext cx="20554950" cy="10287000"/>
            <a:chOff x="0" y="0"/>
            <a:chExt cx="274066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906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1283571">
            <a:off x="2652773" y="294060"/>
            <a:ext cx="12982455" cy="9698881"/>
          </a:xfrm>
          <a:custGeom>
            <a:avLst/>
            <a:gdLst/>
            <a:ahLst/>
            <a:cxnLst/>
            <a:rect r="r" b="b" t="t" l="l"/>
            <a:pathLst>
              <a:path h="9698881" w="12982455">
                <a:moveTo>
                  <a:pt x="12982454" y="0"/>
                </a:moveTo>
                <a:lnTo>
                  <a:pt x="0" y="0"/>
                </a:lnTo>
                <a:lnTo>
                  <a:pt x="0" y="9698880"/>
                </a:lnTo>
                <a:lnTo>
                  <a:pt x="12982454" y="9698880"/>
                </a:lnTo>
                <a:lnTo>
                  <a:pt x="129824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6734">
            <a:off x="-316787" y="-1712252"/>
            <a:ext cx="3507321" cy="3095210"/>
          </a:xfrm>
          <a:custGeom>
            <a:avLst/>
            <a:gdLst/>
            <a:ahLst/>
            <a:cxnLst/>
            <a:rect r="r" b="b" t="t" l="l"/>
            <a:pathLst>
              <a:path h="3095210" w="3507321">
                <a:moveTo>
                  <a:pt x="0" y="0"/>
                </a:moveTo>
                <a:lnTo>
                  <a:pt x="3507321" y="0"/>
                </a:lnTo>
                <a:lnTo>
                  <a:pt x="3507321" y="3095210"/>
                </a:lnTo>
                <a:lnTo>
                  <a:pt x="0" y="3095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6734">
            <a:off x="16354914" y="5366452"/>
            <a:ext cx="3866172" cy="3411897"/>
          </a:xfrm>
          <a:custGeom>
            <a:avLst/>
            <a:gdLst/>
            <a:ahLst/>
            <a:cxnLst/>
            <a:rect r="r" b="b" t="t" l="l"/>
            <a:pathLst>
              <a:path h="3411897" w="3866172">
                <a:moveTo>
                  <a:pt x="0" y="0"/>
                </a:moveTo>
                <a:lnTo>
                  <a:pt x="3866172" y="0"/>
                </a:lnTo>
                <a:lnTo>
                  <a:pt x="3866172" y="3411897"/>
                </a:lnTo>
                <a:lnTo>
                  <a:pt x="0" y="3411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47047" y="7200900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81075" y="-2077598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54969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465507">
            <a:off x="1911407" y="1029081"/>
            <a:ext cx="318182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4227">
                <a:solidFill>
                  <a:srgbClr val="000000"/>
                </a:solidFill>
                <a:latin typeface="League Spartan"/>
              </a:rPr>
              <a:t>Login i </a:t>
            </a:r>
          </a:p>
          <a:p>
            <a:pPr algn="ctr">
              <a:lnSpc>
                <a:spcPts val="5072"/>
              </a:lnSpc>
              <a:spcBef>
                <a:spcPct val="0"/>
              </a:spcBef>
            </a:pPr>
            <a:r>
              <a:rPr lang="en-US" sz="4227">
                <a:solidFill>
                  <a:srgbClr val="000000"/>
                </a:solidFill>
                <a:latin typeface="League Spartan"/>
              </a:rPr>
              <a:t>registracija</a:t>
            </a:r>
          </a:p>
        </p:txBody>
      </p:sp>
      <p:sp>
        <p:nvSpPr>
          <p:cNvPr name="TextBox 12" id="12"/>
          <p:cNvSpPr txBox="true"/>
          <p:nvPr/>
        </p:nvSpPr>
        <p:spPr>
          <a:xfrm rot="669701">
            <a:off x="13248498" y="1148303"/>
            <a:ext cx="4179549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6"/>
              </a:lnSpc>
              <a:spcBef>
                <a:spcPct val="0"/>
              </a:spcBef>
            </a:pPr>
            <a:r>
              <a:rPr lang="en-US" sz="4230">
                <a:solidFill>
                  <a:srgbClr val="000000"/>
                </a:solidFill>
                <a:latin typeface="League Spartan"/>
              </a:rPr>
              <a:t>Registrovanje kontakata od poverenja</a:t>
            </a:r>
          </a:p>
        </p:txBody>
      </p:sp>
      <p:sp>
        <p:nvSpPr>
          <p:cNvPr name="TextBox 13" id="13"/>
          <p:cNvSpPr txBox="true"/>
          <p:nvPr/>
        </p:nvSpPr>
        <p:spPr>
          <a:xfrm rot="-611017">
            <a:off x="12299948" y="7561800"/>
            <a:ext cx="5167675" cy="146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1"/>
              </a:lnSpc>
              <a:spcBef>
                <a:spcPct val="0"/>
              </a:spcBef>
            </a:pPr>
            <a:r>
              <a:rPr lang="en-US" sz="4230">
                <a:solidFill>
                  <a:srgbClr val="000000"/>
                </a:solidFill>
                <a:latin typeface="League Spartan"/>
              </a:rPr>
              <a:t>Trenutna lokacija ugrožene osobe</a:t>
            </a:r>
          </a:p>
        </p:txBody>
      </p:sp>
      <p:sp>
        <p:nvSpPr>
          <p:cNvPr name="TextBox 14" id="14"/>
          <p:cNvSpPr txBox="true"/>
          <p:nvPr/>
        </p:nvSpPr>
        <p:spPr>
          <a:xfrm rot="576452">
            <a:off x="1108769" y="7473347"/>
            <a:ext cx="5941466" cy="146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4230">
                <a:solidFill>
                  <a:srgbClr val="000000"/>
                </a:solidFill>
                <a:latin typeface="League Spartan"/>
              </a:rPr>
              <a:t>Whatsapp </a:t>
            </a:r>
          </a:p>
          <a:p>
            <a:pPr algn="ctr">
              <a:lnSpc>
                <a:spcPts val="5921"/>
              </a:lnSpc>
              <a:spcBef>
                <a:spcPct val="0"/>
              </a:spcBef>
            </a:pPr>
            <a:r>
              <a:rPr lang="en-US" sz="4230">
                <a:solidFill>
                  <a:srgbClr val="000000"/>
                </a:solidFill>
                <a:latin typeface="League Spartan"/>
              </a:rPr>
              <a:t>i push notifikacije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6734">
            <a:off x="489526" y="8453286"/>
            <a:ext cx="1408390" cy="1242904"/>
          </a:xfrm>
          <a:custGeom>
            <a:avLst/>
            <a:gdLst/>
            <a:ahLst/>
            <a:cxnLst/>
            <a:rect r="r" b="b" t="t" l="l"/>
            <a:pathLst>
              <a:path h="1242904" w="1408390">
                <a:moveTo>
                  <a:pt x="0" y="0"/>
                </a:moveTo>
                <a:lnTo>
                  <a:pt x="1408390" y="0"/>
                </a:lnTo>
                <a:lnTo>
                  <a:pt x="1408390" y="1242904"/>
                </a:lnTo>
                <a:lnTo>
                  <a:pt x="0" y="1242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6734">
            <a:off x="17583805" y="4030630"/>
            <a:ext cx="1408390" cy="1242904"/>
          </a:xfrm>
          <a:custGeom>
            <a:avLst/>
            <a:gdLst/>
            <a:ahLst/>
            <a:cxnLst/>
            <a:rect r="r" b="b" t="t" l="l"/>
            <a:pathLst>
              <a:path h="1242904" w="1408390">
                <a:moveTo>
                  <a:pt x="0" y="0"/>
                </a:moveTo>
                <a:lnTo>
                  <a:pt x="1408390" y="0"/>
                </a:lnTo>
                <a:lnTo>
                  <a:pt x="1408390" y="1242904"/>
                </a:lnTo>
                <a:lnTo>
                  <a:pt x="0" y="1242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4564" y="7493343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33436" y="2787214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6734">
            <a:off x="-964382" y="-518905"/>
            <a:ext cx="3507321" cy="3095210"/>
          </a:xfrm>
          <a:custGeom>
            <a:avLst/>
            <a:gdLst/>
            <a:ahLst/>
            <a:cxnLst/>
            <a:rect r="r" b="b" t="t" l="l"/>
            <a:pathLst>
              <a:path h="3095210" w="3507321">
                <a:moveTo>
                  <a:pt x="0" y="0"/>
                </a:moveTo>
                <a:lnTo>
                  <a:pt x="3507320" y="0"/>
                </a:lnTo>
                <a:lnTo>
                  <a:pt x="3507320" y="3095210"/>
                </a:lnTo>
                <a:lnTo>
                  <a:pt x="0" y="3095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55601">
            <a:off x="17521748" y="316448"/>
            <a:ext cx="1186223" cy="1424503"/>
          </a:xfrm>
          <a:custGeom>
            <a:avLst/>
            <a:gdLst/>
            <a:ahLst/>
            <a:cxnLst/>
            <a:rect r="r" b="b" t="t" l="l"/>
            <a:pathLst>
              <a:path h="1424503" w="1186223">
                <a:moveTo>
                  <a:pt x="0" y="0"/>
                </a:moveTo>
                <a:lnTo>
                  <a:pt x="1186223" y="0"/>
                </a:lnTo>
                <a:lnTo>
                  <a:pt x="1186223" y="1424504"/>
                </a:lnTo>
                <a:lnTo>
                  <a:pt x="0" y="1424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71556" y="6839421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93082" y="1501339"/>
            <a:ext cx="1130183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4"/>
              </a:lnSpc>
            </a:pPr>
            <a:r>
              <a:rPr lang="en-US" sz="8454">
                <a:solidFill>
                  <a:srgbClr val="000000"/>
                </a:solidFill>
                <a:latin typeface="League Spartan"/>
              </a:rPr>
              <a:t>Zašto SafeHand?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493082" y="3251780"/>
            <a:ext cx="4911145" cy="2537912"/>
            <a:chOff x="0" y="0"/>
            <a:chExt cx="1293470" cy="6684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3470" cy="668421"/>
            </a:xfrm>
            <a:custGeom>
              <a:avLst/>
              <a:gdLst/>
              <a:ahLst/>
              <a:cxnLst/>
              <a:rect r="r" b="b" t="t" l="l"/>
              <a:pathLst>
                <a:path h="668421" w="1293470">
                  <a:moveTo>
                    <a:pt x="80396" y="0"/>
                  </a:moveTo>
                  <a:lnTo>
                    <a:pt x="1213074" y="0"/>
                  </a:lnTo>
                  <a:cubicBezTo>
                    <a:pt x="1234396" y="0"/>
                    <a:pt x="1254846" y="8470"/>
                    <a:pt x="1269923" y="23548"/>
                  </a:cubicBezTo>
                  <a:cubicBezTo>
                    <a:pt x="1285000" y="38625"/>
                    <a:pt x="1293470" y="59074"/>
                    <a:pt x="1293470" y="80396"/>
                  </a:cubicBezTo>
                  <a:lnTo>
                    <a:pt x="1293470" y="588025"/>
                  </a:lnTo>
                  <a:cubicBezTo>
                    <a:pt x="1293470" y="632427"/>
                    <a:pt x="1257476" y="668421"/>
                    <a:pt x="1213074" y="668421"/>
                  </a:cubicBezTo>
                  <a:lnTo>
                    <a:pt x="80396" y="668421"/>
                  </a:lnTo>
                  <a:cubicBezTo>
                    <a:pt x="59074" y="668421"/>
                    <a:pt x="38625" y="659951"/>
                    <a:pt x="23548" y="644874"/>
                  </a:cubicBezTo>
                  <a:cubicBezTo>
                    <a:pt x="8470" y="629797"/>
                    <a:pt x="0" y="609347"/>
                    <a:pt x="0" y="588025"/>
                  </a:cubicBezTo>
                  <a:lnTo>
                    <a:pt x="0" y="80396"/>
                  </a:lnTo>
                  <a:cubicBezTo>
                    <a:pt x="0" y="35995"/>
                    <a:pt x="35995" y="0"/>
                    <a:pt x="80396" y="0"/>
                  </a:cubicBezTo>
                  <a:close/>
                </a:path>
              </a:pathLst>
            </a:custGeom>
            <a:solidFill>
              <a:srgbClr val="FFCD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93470" cy="773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EFA"/>
                  </a:solidFill>
                  <a:latin typeface="League Spartan"/>
                </a:rPr>
                <a:t>Neupadljivo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59696" y="6536826"/>
            <a:ext cx="4744532" cy="2537912"/>
            <a:chOff x="0" y="0"/>
            <a:chExt cx="1249589" cy="6684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9589" cy="668421"/>
            </a:xfrm>
            <a:custGeom>
              <a:avLst/>
              <a:gdLst/>
              <a:ahLst/>
              <a:cxnLst/>
              <a:rect r="r" b="b" t="t" l="l"/>
              <a:pathLst>
                <a:path h="668421" w="1249589">
                  <a:moveTo>
                    <a:pt x="83220" y="0"/>
                  </a:moveTo>
                  <a:lnTo>
                    <a:pt x="1166369" y="0"/>
                  </a:lnTo>
                  <a:cubicBezTo>
                    <a:pt x="1188440" y="0"/>
                    <a:pt x="1209607" y="8768"/>
                    <a:pt x="1225214" y="24374"/>
                  </a:cubicBezTo>
                  <a:cubicBezTo>
                    <a:pt x="1240821" y="39981"/>
                    <a:pt x="1249589" y="61148"/>
                    <a:pt x="1249589" y="83220"/>
                  </a:cubicBezTo>
                  <a:lnTo>
                    <a:pt x="1249589" y="585202"/>
                  </a:lnTo>
                  <a:cubicBezTo>
                    <a:pt x="1249589" y="607273"/>
                    <a:pt x="1240821" y="628440"/>
                    <a:pt x="1225214" y="644047"/>
                  </a:cubicBezTo>
                  <a:cubicBezTo>
                    <a:pt x="1209607" y="659654"/>
                    <a:pt x="1188440" y="668421"/>
                    <a:pt x="1166369" y="668421"/>
                  </a:cubicBezTo>
                  <a:lnTo>
                    <a:pt x="83220" y="668421"/>
                  </a:lnTo>
                  <a:cubicBezTo>
                    <a:pt x="61148" y="668421"/>
                    <a:pt x="39981" y="659654"/>
                    <a:pt x="24374" y="644047"/>
                  </a:cubicBezTo>
                  <a:cubicBezTo>
                    <a:pt x="8768" y="628440"/>
                    <a:pt x="0" y="607273"/>
                    <a:pt x="0" y="585202"/>
                  </a:cubicBezTo>
                  <a:lnTo>
                    <a:pt x="0" y="83220"/>
                  </a:lnTo>
                  <a:cubicBezTo>
                    <a:pt x="0" y="61148"/>
                    <a:pt x="8768" y="39981"/>
                    <a:pt x="24374" y="24374"/>
                  </a:cubicBezTo>
                  <a:cubicBezTo>
                    <a:pt x="39981" y="8768"/>
                    <a:pt x="61148" y="0"/>
                    <a:pt x="83220" y="0"/>
                  </a:cubicBezTo>
                  <a:close/>
                </a:path>
              </a:pathLst>
            </a:custGeom>
            <a:solidFill>
              <a:srgbClr val="FFCD3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249589" cy="773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EFA"/>
                  </a:solidFill>
                  <a:latin typeface="League Spartan"/>
                </a:rPr>
                <a:t>Brzo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286875" y="6536826"/>
            <a:ext cx="4911145" cy="2537912"/>
            <a:chOff x="0" y="0"/>
            <a:chExt cx="1293470" cy="6684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93470" cy="668421"/>
            </a:xfrm>
            <a:custGeom>
              <a:avLst/>
              <a:gdLst/>
              <a:ahLst/>
              <a:cxnLst/>
              <a:rect r="r" b="b" t="t" l="l"/>
              <a:pathLst>
                <a:path h="668421" w="1293470">
                  <a:moveTo>
                    <a:pt x="80396" y="0"/>
                  </a:moveTo>
                  <a:lnTo>
                    <a:pt x="1213074" y="0"/>
                  </a:lnTo>
                  <a:cubicBezTo>
                    <a:pt x="1234396" y="0"/>
                    <a:pt x="1254846" y="8470"/>
                    <a:pt x="1269923" y="23548"/>
                  </a:cubicBezTo>
                  <a:cubicBezTo>
                    <a:pt x="1285000" y="38625"/>
                    <a:pt x="1293470" y="59074"/>
                    <a:pt x="1293470" y="80396"/>
                  </a:cubicBezTo>
                  <a:lnTo>
                    <a:pt x="1293470" y="588025"/>
                  </a:lnTo>
                  <a:cubicBezTo>
                    <a:pt x="1293470" y="632427"/>
                    <a:pt x="1257476" y="668421"/>
                    <a:pt x="1213074" y="668421"/>
                  </a:cubicBezTo>
                  <a:lnTo>
                    <a:pt x="80396" y="668421"/>
                  </a:lnTo>
                  <a:cubicBezTo>
                    <a:pt x="59074" y="668421"/>
                    <a:pt x="38625" y="659951"/>
                    <a:pt x="23548" y="644874"/>
                  </a:cubicBezTo>
                  <a:cubicBezTo>
                    <a:pt x="8470" y="629797"/>
                    <a:pt x="0" y="609347"/>
                    <a:pt x="0" y="588025"/>
                  </a:cubicBezTo>
                  <a:lnTo>
                    <a:pt x="0" y="80396"/>
                  </a:lnTo>
                  <a:cubicBezTo>
                    <a:pt x="0" y="35995"/>
                    <a:pt x="35995" y="0"/>
                    <a:pt x="80396" y="0"/>
                  </a:cubicBezTo>
                  <a:close/>
                </a:path>
              </a:pathLst>
            </a:custGeom>
            <a:solidFill>
              <a:srgbClr val="FFCD3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1293470" cy="773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EFA"/>
                  </a:solidFill>
                  <a:latin typeface="League Spartan"/>
                </a:rPr>
                <a:t>Jednostavno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86875" y="3251780"/>
            <a:ext cx="4911145" cy="2537912"/>
            <a:chOff x="0" y="0"/>
            <a:chExt cx="1293470" cy="6684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93470" cy="668421"/>
            </a:xfrm>
            <a:custGeom>
              <a:avLst/>
              <a:gdLst/>
              <a:ahLst/>
              <a:cxnLst/>
              <a:rect r="r" b="b" t="t" l="l"/>
              <a:pathLst>
                <a:path h="668421" w="1293470">
                  <a:moveTo>
                    <a:pt x="80396" y="0"/>
                  </a:moveTo>
                  <a:lnTo>
                    <a:pt x="1213074" y="0"/>
                  </a:lnTo>
                  <a:cubicBezTo>
                    <a:pt x="1234396" y="0"/>
                    <a:pt x="1254846" y="8470"/>
                    <a:pt x="1269923" y="23548"/>
                  </a:cubicBezTo>
                  <a:cubicBezTo>
                    <a:pt x="1285000" y="38625"/>
                    <a:pt x="1293470" y="59074"/>
                    <a:pt x="1293470" y="80396"/>
                  </a:cubicBezTo>
                  <a:lnTo>
                    <a:pt x="1293470" y="588025"/>
                  </a:lnTo>
                  <a:cubicBezTo>
                    <a:pt x="1293470" y="632427"/>
                    <a:pt x="1257476" y="668421"/>
                    <a:pt x="1213074" y="668421"/>
                  </a:cubicBezTo>
                  <a:lnTo>
                    <a:pt x="80396" y="668421"/>
                  </a:lnTo>
                  <a:cubicBezTo>
                    <a:pt x="59074" y="668421"/>
                    <a:pt x="38625" y="659951"/>
                    <a:pt x="23548" y="644874"/>
                  </a:cubicBezTo>
                  <a:cubicBezTo>
                    <a:pt x="8470" y="629797"/>
                    <a:pt x="0" y="609347"/>
                    <a:pt x="0" y="588025"/>
                  </a:cubicBezTo>
                  <a:lnTo>
                    <a:pt x="0" y="80396"/>
                  </a:lnTo>
                  <a:cubicBezTo>
                    <a:pt x="0" y="35995"/>
                    <a:pt x="35995" y="0"/>
                    <a:pt x="80396" y="0"/>
                  </a:cubicBezTo>
                  <a:close/>
                </a:path>
              </a:pathLst>
            </a:custGeom>
            <a:solidFill>
              <a:srgbClr val="FFCD3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1293470" cy="773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EFA"/>
                  </a:solidFill>
                  <a:latin typeface="League Spartan"/>
                </a:rPr>
                <a:t>Sigurno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6734">
            <a:off x="17583805" y="4030630"/>
            <a:ext cx="1408390" cy="1242904"/>
          </a:xfrm>
          <a:custGeom>
            <a:avLst/>
            <a:gdLst/>
            <a:ahLst/>
            <a:cxnLst/>
            <a:rect r="r" b="b" t="t" l="l"/>
            <a:pathLst>
              <a:path h="1242904" w="1408390">
                <a:moveTo>
                  <a:pt x="0" y="0"/>
                </a:moveTo>
                <a:lnTo>
                  <a:pt x="1408390" y="0"/>
                </a:lnTo>
                <a:lnTo>
                  <a:pt x="1408390" y="1242904"/>
                </a:lnTo>
                <a:lnTo>
                  <a:pt x="0" y="1242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3436" y="2787214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6734">
            <a:off x="-1252278" y="7314625"/>
            <a:ext cx="4561957" cy="4025927"/>
          </a:xfrm>
          <a:custGeom>
            <a:avLst/>
            <a:gdLst/>
            <a:ahLst/>
            <a:cxnLst/>
            <a:rect r="r" b="b" t="t" l="l"/>
            <a:pathLst>
              <a:path h="4025927" w="4561957">
                <a:moveTo>
                  <a:pt x="0" y="0"/>
                </a:moveTo>
                <a:lnTo>
                  <a:pt x="4561956" y="0"/>
                </a:lnTo>
                <a:lnTo>
                  <a:pt x="4561956" y="4025927"/>
                </a:lnTo>
                <a:lnTo>
                  <a:pt x="0" y="4025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55601">
            <a:off x="17521748" y="316448"/>
            <a:ext cx="1186223" cy="1424503"/>
          </a:xfrm>
          <a:custGeom>
            <a:avLst/>
            <a:gdLst/>
            <a:ahLst/>
            <a:cxnLst/>
            <a:rect r="r" b="b" t="t" l="l"/>
            <a:pathLst>
              <a:path h="1424503" w="1186223">
                <a:moveTo>
                  <a:pt x="0" y="0"/>
                </a:moveTo>
                <a:lnTo>
                  <a:pt x="1186223" y="0"/>
                </a:lnTo>
                <a:lnTo>
                  <a:pt x="1186223" y="1424504"/>
                </a:lnTo>
                <a:lnTo>
                  <a:pt x="0" y="1424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71556" y="6839421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67226" y="1028700"/>
            <a:ext cx="1275080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5"/>
              </a:lnSpc>
            </a:pPr>
            <a:r>
              <a:rPr lang="en-US" sz="5254">
                <a:solidFill>
                  <a:srgbClr val="000000"/>
                </a:solidFill>
                <a:latin typeface="League Spartan"/>
              </a:rPr>
              <a:t>Strategija za sigurnost i distribuciju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413859" y="6160204"/>
            <a:ext cx="7460281" cy="3676495"/>
          </a:xfrm>
          <a:custGeom>
            <a:avLst/>
            <a:gdLst/>
            <a:ahLst/>
            <a:cxnLst/>
            <a:rect r="r" b="b" t="t" l="l"/>
            <a:pathLst>
              <a:path h="3676495" w="7460281">
                <a:moveTo>
                  <a:pt x="0" y="0"/>
                </a:moveTo>
                <a:lnTo>
                  <a:pt x="7460282" y="0"/>
                </a:lnTo>
                <a:lnTo>
                  <a:pt x="7460282" y="3676495"/>
                </a:lnTo>
                <a:lnTo>
                  <a:pt x="0" y="36764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354564" y="2321136"/>
          <a:ext cx="4984323" cy="3572737"/>
        </p:xfrm>
        <a:graphic>
          <a:graphicData uri="http://schemas.openxmlformats.org/drawingml/2006/table">
            <a:tbl>
              <a:tblPr/>
              <a:tblGrid>
                <a:gridCol w="4984323"/>
              </a:tblGrid>
              <a:tr h="10938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Bold"/>
                        </a:rPr>
                        <a:t>Ciljana grupa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34"/>
                    </a:solidFill>
                  </a:tcPr>
                </a:tc>
              </a:tr>
              <a:tr h="24788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</a:rPr>
                        <a:t>Žene i devojke, koje se osećaju nesigurno u javnosti ili na nepoznatim mestima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FA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6650464" y="2321136"/>
          <a:ext cx="4984323" cy="3572737"/>
        </p:xfrm>
        <a:graphic>
          <a:graphicData uri="http://schemas.openxmlformats.org/drawingml/2006/table">
            <a:tbl>
              <a:tblPr/>
              <a:tblGrid>
                <a:gridCol w="4984323"/>
              </a:tblGrid>
              <a:tr h="10938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Bold"/>
                        </a:rPr>
                        <a:t>Kanali distribucije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34"/>
                    </a:solidFill>
                  </a:tcPr>
                </a:tc>
              </a:tr>
              <a:tr h="24788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</a:rPr>
                        <a:t>Aplikacija je javno dostupna svim korisnicima.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</a:rPr>
                        <a:t>Narukvice, u saradnji sa bezbednim kućama, delimo osobama kojima je pomoć najpotrebnija.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FA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1949112" y="2321136"/>
          <a:ext cx="4984323" cy="3572737"/>
        </p:xfrm>
        <a:graphic>
          <a:graphicData uri="http://schemas.openxmlformats.org/drawingml/2006/table">
            <a:tbl>
              <a:tblPr/>
              <a:tblGrid>
                <a:gridCol w="4984323"/>
              </a:tblGrid>
              <a:tr h="10938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Open Sans Bold"/>
                        </a:rPr>
                        <a:t>Zaštita od malicioznih korisnika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34"/>
                    </a:solidFill>
                  </a:tcPr>
                </a:tc>
              </a:tr>
              <a:tr h="24788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ns"/>
                        </a:rPr>
                        <a:t>U slučaju stanja uzbune, jedine osobe koje imaju pristup našoj lokaciji su kontakti koje smo lično odabrali.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FA"/>
                    </a:solidFill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806734">
            <a:off x="-750687" y="4254212"/>
            <a:ext cx="1408390" cy="1242904"/>
          </a:xfrm>
          <a:custGeom>
            <a:avLst/>
            <a:gdLst/>
            <a:ahLst/>
            <a:cxnLst/>
            <a:rect r="r" b="b" t="t" l="l"/>
            <a:pathLst>
              <a:path h="1242904" w="1408390">
                <a:moveTo>
                  <a:pt x="0" y="0"/>
                </a:moveTo>
                <a:lnTo>
                  <a:pt x="1408389" y="0"/>
                </a:lnTo>
                <a:lnTo>
                  <a:pt x="1408389" y="1242904"/>
                </a:lnTo>
                <a:lnTo>
                  <a:pt x="0" y="1242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982018">
            <a:off x="537105" y="2492107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655601">
            <a:off x="-393435" y="702921"/>
            <a:ext cx="1186223" cy="1424503"/>
          </a:xfrm>
          <a:custGeom>
            <a:avLst/>
            <a:gdLst/>
            <a:ahLst/>
            <a:cxnLst/>
            <a:rect r="r" b="b" t="t" l="l"/>
            <a:pathLst>
              <a:path h="1424503" w="1186223">
                <a:moveTo>
                  <a:pt x="0" y="0"/>
                </a:moveTo>
                <a:lnTo>
                  <a:pt x="1186223" y="0"/>
                </a:lnTo>
                <a:lnTo>
                  <a:pt x="1186223" y="1424503"/>
                </a:lnTo>
                <a:lnTo>
                  <a:pt x="0" y="14245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3475" y="0"/>
            <a:ext cx="20554950" cy="10287000"/>
            <a:chOff x="0" y="0"/>
            <a:chExt cx="274066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906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1283571">
            <a:off x="6089728" y="6293"/>
            <a:ext cx="12982455" cy="9698881"/>
          </a:xfrm>
          <a:custGeom>
            <a:avLst/>
            <a:gdLst/>
            <a:ahLst/>
            <a:cxnLst/>
            <a:rect r="r" b="b" t="t" l="l"/>
            <a:pathLst>
              <a:path h="9698881" w="12982455">
                <a:moveTo>
                  <a:pt x="12982454" y="0"/>
                </a:moveTo>
                <a:lnTo>
                  <a:pt x="0" y="0"/>
                </a:lnTo>
                <a:lnTo>
                  <a:pt x="0" y="9698880"/>
                </a:lnTo>
                <a:lnTo>
                  <a:pt x="12982454" y="9698880"/>
                </a:lnTo>
                <a:lnTo>
                  <a:pt x="129824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6734">
            <a:off x="6658833" y="8023961"/>
            <a:ext cx="4429487" cy="3909022"/>
          </a:xfrm>
          <a:custGeom>
            <a:avLst/>
            <a:gdLst/>
            <a:ahLst/>
            <a:cxnLst/>
            <a:rect r="r" b="b" t="t" l="l"/>
            <a:pathLst>
              <a:path h="3909022" w="4429487">
                <a:moveTo>
                  <a:pt x="0" y="0"/>
                </a:moveTo>
                <a:lnTo>
                  <a:pt x="4429487" y="0"/>
                </a:lnTo>
                <a:lnTo>
                  <a:pt x="4429487" y="3909022"/>
                </a:lnTo>
                <a:lnTo>
                  <a:pt x="0" y="3909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6734">
            <a:off x="-1511823" y="-803438"/>
            <a:ext cx="4429487" cy="3909022"/>
          </a:xfrm>
          <a:custGeom>
            <a:avLst/>
            <a:gdLst/>
            <a:ahLst/>
            <a:cxnLst/>
            <a:rect r="r" b="b" t="t" l="l"/>
            <a:pathLst>
              <a:path h="3909022" w="4429487">
                <a:moveTo>
                  <a:pt x="0" y="0"/>
                </a:moveTo>
                <a:lnTo>
                  <a:pt x="4429487" y="0"/>
                </a:lnTo>
                <a:lnTo>
                  <a:pt x="4429487" y="3909022"/>
                </a:lnTo>
                <a:lnTo>
                  <a:pt x="0" y="3909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06734">
            <a:off x="17064538" y="487615"/>
            <a:ext cx="1784994" cy="1575257"/>
          </a:xfrm>
          <a:custGeom>
            <a:avLst/>
            <a:gdLst/>
            <a:ahLst/>
            <a:cxnLst/>
            <a:rect r="r" b="b" t="t" l="l"/>
            <a:pathLst>
              <a:path h="1575257" w="1784994">
                <a:moveTo>
                  <a:pt x="0" y="0"/>
                </a:moveTo>
                <a:lnTo>
                  <a:pt x="1784994" y="0"/>
                </a:lnTo>
                <a:lnTo>
                  <a:pt x="1784994" y="1575257"/>
                </a:lnTo>
                <a:lnTo>
                  <a:pt x="0" y="1575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89224" y="506249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65379" y="7275207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64940">
            <a:off x="782902" y="8530746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6" y="0"/>
                </a:lnTo>
                <a:lnTo>
                  <a:pt x="491596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205151">
            <a:off x="7384563" y="1200014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0153" y="955234"/>
            <a:ext cx="5282696" cy="9023238"/>
          </a:xfrm>
          <a:custGeom>
            <a:avLst/>
            <a:gdLst/>
            <a:ahLst/>
            <a:cxnLst/>
            <a:rect r="r" b="b" t="t" l="l"/>
            <a:pathLst>
              <a:path h="9023238" w="5282696">
                <a:moveTo>
                  <a:pt x="0" y="0"/>
                </a:moveTo>
                <a:lnTo>
                  <a:pt x="5282696" y="0"/>
                </a:lnTo>
                <a:lnTo>
                  <a:pt x="5282696" y="9023238"/>
                </a:lnTo>
                <a:lnTo>
                  <a:pt x="0" y="90232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588834" y="2438511"/>
            <a:ext cx="9670466" cy="5191164"/>
            <a:chOff x="0" y="0"/>
            <a:chExt cx="12893954" cy="692155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12893954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0144"/>
                </a:lnSpc>
              </a:pPr>
              <a:r>
                <a:rPr lang="en-US" sz="8454">
                  <a:solidFill>
                    <a:srgbClr val="000000"/>
                  </a:solidFill>
                  <a:latin typeface="League Spartan"/>
                </a:rPr>
                <a:t>Tech Stack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23193" y="1987602"/>
              <a:ext cx="11270762" cy="4933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Bold"/>
                </a:rPr>
                <a:t>Flutter</a:t>
              </a:r>
            </a:p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Bold"/>
                </a:rPr>
                <a:t>Flask</a:t>
              </a:r>
            </a:p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Bold"/>
                </a:rPr>
                <a:t>RaspberryPI </a:t>
              </a:r>
            </a:p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MongoDB</a:t>
              </a:r>
            </a:p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Docker</a:t>
              </a:r>
            </a:p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Firebase Cloud Messaging</a:t>
              </a:r>
            </a:p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LLama3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414642">
            <a:off x="7191243" y="5784514"/>
            <a:ext cx="1186223" cy="1424503"/>
          </a:xfrm>
          <a:custGeom>
            <a:avLst/>
            <a:gdLst/>
            <a:ahLst/>
            <a:cxnLst/>
            <a:rect r="r" b="b" t="t" l="l"/>
            <a:pathLst>
              <a:path h="1424503" w="1186223">
                <a:moveTo>
                  <a:pt x="0" y="0"/>
                </a:moveTo>
                <a:lnTo>
                  <a:pt x="1186222" y="0"/>
                </a:lnTo>
                <a:lnTo>
                  <a:pt x="1186222" y="1424503"/>
                </a:lnTo>
                <a:lnTo>
                  <a:pt x="0" y="14245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65158" y="8776970"/>
            <a:ext cx="1375768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League Spartan"/>
              </a:rPr>
              <a:t>Jednim klikom do naših najbližnjih.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612969">
            <a:off x="12896035" y="-740597"/>
            <a:ext cx="5551315" cy="4360306"/>
          </a:xfrm>
          <a:custGeom>
            <a:avLst/>
            <a:gdLst/>
            <a:ahLst/>
            <a:cxnLst/>
            <a:rect r="r" b="b" t="t" l="l"/>
            <a:pathLst>
              <a:path h="4360306" w="5551315">
                <a:moveTo>
                  <a:pt x="0" y="0"/>
                </a:moveTo>
                <a:lnTo>
                  <a:pt x="5551315" y="0"/>
                </a:lnTo>
                <a:lnTo>
                  <a:pt x="5551315" y="4360306"/>
                </a:lnTo>
                <a:lnTo>
                  <a:pt x="0" y="436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146219" y="1028700"/>
            <a:ext cx="4180129" cy="7384894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347" r="0" b="347"/>
          <a:stretch>
            <a:fillRect/>
          </a:stretch>
        </p:blipFill>
        <p:spPr>
          <a:xfrm flipH="false" flipV="false" rot="0">
            <a:off x="10622221" y="1028700"/>
            <a:ext cx="4209390" cy="738489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414642">
            <a:off x="7876387" y="1335814"/>
            <a:ext cx="1186223" cy="1424503"/>
          </a:xfrm>
          <a:custGeom>
            <a:avLst/>
            <a:gdLst/>
            <a:ahLst/>
            <a:cxnLst/>
            <a:rect r="r" b="b" t="t" l="l"/>
            <a:pathLst>
              <a:path h="1424503" w="1186223">
                <a:moveTo>
                  <a:pt x="0" y="0"/>
                </a:moveTo>
                <a:lnTo>
                  <a:pt x="1186222" y="0"/>
                </a:lnTo>
                <a:lnTo>
                  <a:pt x="1186222" y="1424503"/>
                </a:lnTo>
                <a:lnTo>
                  <a:pt x="0" y="1424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51463">
            <a:off x="3510977" y="6782918"/>
            <a:ext cx="1186223" cy="1424503"/>
          </a:xfrm>
          <a:custGeom>
            <a:avLst/>
            <a:gdLst/>
            <a:ahLst/>
            <a:cxnLst/>
            <a:rect r="r" b="b" t="t" l="l"/>
            <a:pathLst>
              <a:path h="1424503" w="1186223">
                <a:moveTo>
                  <a:pt x="0" y="0"/>
                </a:moveTo>
                <a:lnTo>
                  <a:pt x="1186223" y="0"/>
                </a:lnTo>
                <a:lnTo>
                  <a:pt x="1186223" y="1424503"/>
                </a:lnTo>
                <a:lnTo>
                  <a:pt x="0" y="1424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567421">
            <a:off x="14585813" y="7280198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70659">
            <a:off x="10376423" y="805058"/>
            <a:ext cx="491595" cy="929132"/>
          </a:xfrm>
          <a:custGeom>
            <a:avLst/>
            <a:gdLst/>
            <a:ahLst/>
            <a:cxnLst/>
            <a:rect r="r" b="b" t="t" l="l"/>
            <a:pathLst>
              <a:path h="929132" w="491595">
                <a:moveTo>
                  <a:pt x="0" y="0"/>
                </a:moveTo>
                <a:lnTo>
                  <a:pt x="491595" y="0"/>
                </a:lnTo>
                <a:lnTo>
                  <a:pt x="491595" y="929132"/>
                </a:lnTo>
                <a:lnTo>
                  <a:pt x="0" y="929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403201">
            <a:off x="-2220656" y="6988810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DAGFwSt6OSQ</dc:identifier>
  <dcterms:modified xsi:type="dcterms:W3CDTF">2011-08-01T06:04:30Z</dcterms:modified>
  <cp:revision>1</cp:revision>
  <dc:title>SafeHand</dc:title>
</cp:coreProperties>
</file>